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6" r:id="rId3"/>
    <p:sldId id="260" r:id="rId4"/>
    <p:sldId id="261" r:id="rId5"/>
    <p:sldId id="267" r:id="rId6"/>
    <p:sldId id="262" r:id="rId7"/>
    <p:sldId id="265" r:id="rId8"/>
    <p:sldId id="257" r:id="rId9"/>
    <p:sldId id="256" r:id="rId10"/>
    <p:sldId id="271" r:id="rId11"/>
    <p:sldId id="264" r:id="rId12"/>
    <p:sldId id="270" r:id="rId13"/>
    <p:sldId id="274" r:id="rId14"/>
    <p:sldId id="259" r:id="rId15"/>
    <p:sldId id="263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8975A-0B86-4CD6-A9D3-73871FDB2EDB}" type="datetimeFigureOut">
              <a:rPr lang="en-CA" smtClean="0"/>
              <a:pPr/>
              <a:t>13/04/2017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ECD4A-398B-4069-A8CD-ADF51BA7B4F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6712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“The market being targeted by that building, he added, will appreciate the city's proposed </a:t>
            </a:r>
            <a:r>
              <a:rPr lang="en-US" sz="2600" b="1" i="1" dirty="0" smtClean="0">
                <a:solidFill>
                  <a:srgbClr val="C00000"/>
                </a:solidFill>
              </a:rPr>
              <a:t>light rail transit </a:t>
            </a:r>
            <a:r>
              <a:rPr lang="en-US" sz="2600" dirty="0" smtClean="0"/>
              <a:t>line. </a:t>
            </a:r>
          </a:p>
          <a:p>
            <a:endParaRPr lang="en-US" sz="1200" dirty="0" smtClean="0"/>
          </a:p>
          <a:p>
            <a:r>
              <a:rPr lang="en-US" sz="2600" dirty="0" smtClean="0"/>
              <a:t>“’Shaw went after this location because </a:t>
            </a:r>
            <a:r>
              <a:rPr lang="en-US" sz="2600" b="1" i="1" dirty="0" smtClean="0">
                <a:solidFill>
                  <a:srgbClr val="C00000"/>
                </a:solidFill>
              </a:rPr>
              <a:t>he wanted something close to the new LRT line</a:t>
            </a:r>
            <a:r>
              <a:rPr lang="en-US" sz="2600" dirty="0" smtClean="0"/>
              <a:t>,’ Norton said. ‘At that location you couldn't get any closer if you tried.’”</a:t>
            </a:r>
          </a:p>
          <a:p>
            <a:endParaRPr lang="en-US" sz="800" dirty="0" smtClean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 Arnold, “Developer returns to Hamilton with two new projects”,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Hamilton Spectator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July 14, 2016</a:t>
            </a:r>
          </a:p>
          <a:p>
            <a:endParaRPr lang="en-US" sz="3200" dirty="0"/>
          </a:p>
          <a:p>
            <a:r>
              <a:rPr lang="en-US" sz="2600" dirty="0" smtClean="0"/>
              <a:t>“The prospect of the city's </a:t>
            </a:r>
            <a:r>
              <a:rPr lang="en-US" sz="2600" b="1" i="1" dirty="0" smtClean="0">
                <a:solidFill>
                  <a:srgbClr val="C00000"/>
                </a:solidFill>
              </a:rPr>
              <a:t>light rail transit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line, among other changes here, drew him to Hamilton, Kemper says. </a:t>
            </a:r>
          </a:p>
          <a:p>
            <a:endParaRPr lang="en-US" sz="1200" dirty="0" smtClean="0"/>
          </a:p>
          <a:p>
            <a:r>
              <a:rPr lang="en-US" sz="2600" dirty="0" smtClean="0"/>
              <a:t>“</a:t>
            </a:r>
            <a:r>
              <a:rPr lang="en-US" sz="2600" dirty="0" smtClean="0">
                <a:solidFill>
                  <a:srgbClr val="C00000"/>
                </a:solidFill>
              </a:rPr>
              <a:t>’</a:t>
            </a:r>
            <a:r>
              <a:rPr lang="en-US" sz="2600" b="1" i="1" dirty="0" smtClean="0">
                <a:solidFill>
                  <a:srgbClr val="C00000"/>
                </a:solidFill>
              </a:rPr>
              <a:t>Without the LRT, we wouldn't be building this building</a:t>
            </a:r>
            <a:r>
              <a:rPr lang="en-US" sz="2600" dirty="0" smtClean="0"/>
              <a:t>.’”</a:t>
            </a:r>
          </a:p>
          <a:p>
            <a:r>
              <a:rPr lang="en-US" sz="800" dirty="0" smtClean="0"/>
              <a:t> </a:t>
            </a:r>
          </a:p>
          <a:p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Carmela </a:t>
            </a:r>
            <a:r>
              <a:rPr lang="en-CA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Fragomeni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“’Rental Suites’ tower planned at All Saints church site”, </a:t>
            </a:r>
            <a:r>
              <a:rPr lang="en-CA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Hamilton Spectator</a:t>
            </a: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January 24,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raisethehammer.org/static/images/cui_new_assessment_with_lrt_without_l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78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5867400"/>
            <a:ext cx="886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Hamilton B-Line Value Uplift and Capture Study, Canadian Urban Institute, June 2010</a:t>
            </a:r>
            <a:endParaRPr lang="en-CA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4" t="4282" r="25003" b="12529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248400"/>
            <a:ext cx="8610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Building Permit Activity by Dollar Value, Planning and Economic Development</a:t>
            </a:r>
            <a:endParaRPr lang="en-CA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248400"/>
            <a:ext cx="8610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 Building Permit Activity by Dollar Value, Planning and Economic Development</a:t>
            </a:r>
            <a:endParaRPr lang="en-CA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38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“Without </a:t>
            </a:r>
            <a:r>
              <a:rPr lang="en-US" sz="3600" dirty="0"/>
              <a:t>ION, the Region would need to build </a:t>
            </a:r>
            <a:r>
              <a:rPr lang="en-US" sz="3600" b="1" dirty="0"/>
              <a:t>500 new </a:t>
            </a:r>
            <a:r>
              <a:rPr lang="en-US" sz="3600" b="1" dirty="0" smtClean="0"/>
              <a:t>lane-km of </a:t>
            </a:r>
            <a:r>
              <a:rPr lang="en-US" sz="3600" b="1" dirty="0"/>
              <a:t>roads </a:t>
            </a:r>
            <a:r>
              <a:rPr lang="en-US" sz="3600" dirty="0"/>
              <a:t>over the next </a:t>
            </a:r>
            <a:r>
              <a:rPr lang="en-US" sz="3600" b="1" dirty="0"/>
              <a:t>20 years </a:t>
            </a:r>
            <a:r>
              <a:rPr lang="en-US" sz="3600" dirty="0"/>
              <a:t>to accommodate expected growth. </a:t>
            </a:r>
            <a:endParaRPr lang="en-US" sz="3600" dirty="0" smtClean="0"/>
          </a:p>
          <a:p>
            <a:endParaRPr lang="en-US" sz="2000" dirty="0" smtClean="0"/>
          </a:p>
          <a:p>
            <a:r>
              <a:rPr lang="en-US" sz="3600" dirty="0" smtClean="0"/>
              <a:t>“These </a:t>
            </a:r>
            <a:r>
              <a:rPr lang="en-US" sz="3600" dirty="0"/>
              <a:t>new roads - the equivalent of </a:t>
            </a:r>
            <a:r>
              <a:rPr lang="en-US" sz="3600" b="1" dirty="0"/>
              <a:t>25 </a:t>
            </a:r>
            <a:r>
              <a:rPr lang="en-US" sz="3600" b="1" dirty="0" err="1"/>
              <a:t>Hespeler</a:t>
            </a:r>
            <a:r>
              <a:rPr lang="en-US" sz="3600" b="1" dirty="0"/>
              <a:t> Roads</a:t>
            </a:r>
            <a:r>
              <a:rPr lang="en-US" sz="3600" dirty="0"/>
              <a:t> - would cost approximately </a:t>
            </a:r>
            <a:r>
              <a:rPr lang="en-US" sz="3600" b="1" dirty="0"/>
              <a:t>$1.4 billion </a:t>
            </a:r>
            <a:r>
              <a:rPr lang="en-US" sz="3600" dirty="0"/>
              <a:t>and would need to be built through existing </a:t>
            </a:r>
            <a:r>
              <a:rPr lang="en-US" sz="3600" dirty="0" err="1" smtClean="0"/>
              <a:t>neighbourhoods</a:t>
            </a:r>
            <a:r>
              <a:rPr lang="en-US" sz="3600" dirty="0" smtClean="0"/>
              <a:t>.”</a:t>
            </a:r>
          </a:p>
          <a:p>
            <a:endParaRPr lang="en-US" sz="2000" dirty="0"/>
          </a:p>
          <a:p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Waterloo Region ION LRT FAQ</a:t>
            </a:r>
            <a:endParaRPr lang="en-CA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4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/>
              <a:t>That’s 25 of these...</a:t>
            </a:r>
            <a:endParaRPr lang="en-C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1" y="381000"/>
          <a:ext cx="8382000" cy="4362450"/>
        </p:xfrm>
        <a:graphic>
          <a:graphicData uri="http://schemas.openxmlformats.org/drawingml/2006/table">
            <a:tbl>
              <a:tblPr/>
              <a:tblGrid>
                <a:gridCol w="4489236"/>
                <a:gridCol w="1946382"/>
                <a:gridCol w="1946382"/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endParaRPr lang="en-CA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Hamilton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Waterloo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Population - 2011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507,096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Population - 2031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683,000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742,000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Urban 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Annual Ridership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 Ridership - LRT Corridor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 Fleet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Service Hours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CA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Municipal LRT</a:t>
                      </a:r>
                      <a:r>
                        <a:rPr lang="en-CA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CA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Capital </a:t>
                      </a:r>
                      <a:r>
                        <a:rPr lang="en-CA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  <a:endParaRPr lang="en-CA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$253 million</a:t>
                      </a:r>
                      <a:endParaRPr lang="en-CA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105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i="1" dirty="0" smtClean="0"/>
              <a:t>What does Hamilton know that Waterloo Region does not?</a:t>
            </a:r>
            <a:endParaRPr lang="en-CA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an.mcgreal\Desktop\images\animated_map_downtown_hamilton_core_with_lrt_and_properti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63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5181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/>
              <a:t>Tough decision?</a:t>
            </a:r>
            <a:endParaRPr lang="en-C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“The operations and maintenance costs of the Toronto LRT projects - and in particular the </a:t>
            </a:r>
            <a:r>
              <a:rPr lang="en-US" sz="3000" dirty="0" err="1" smtClean="0"/>
              <a:t>Eglinton</a:t>
            </a:r>
            <a:r>
              <a:rPr lang="en-US" sz="3000" dirty="0" smtClean="0"/>
              <a:t> project - are not a great comparison for the Hamilton LRT project. </a:t>
            </a:r>
          </a:p>
          <a:p>
            <a:endParaRPr lang="en-US" sz="1000" dirty="0"/>
          </a:p>
          <a:p>
            <a:r>
              <a:rPr lang="en-US" sz="3000" dirty="0" smtClean="0"/>
              <a:t>“For example, the </a:t>
            </a:r>
            <a:r>
              <a:rPr lang="en-US" sz="3000" dirty="0" err="1" smtClean="0"/>
              <a:t>Eglinton</a:t>
            </a:r>
            <a:r>
              <a:rPr lang="en-US" sz="3000" dirty="0" smtClean="0"/>
              <a:t> LRT (called the </a:t>
            </a:r>
            <a:r>
              <a:rPr lang="en-US" sz="3000" dirty="0" err="1" smtClean="0"/>
              <a:t>Crosstown</a:t>
            </a:r>
            <a:r>
              <a:rPr lang="en-US" sz="3000" dirty="0" smtClean="0"/>
              <a:t>) is 19 km long with a 10 km underground section. As such the capital and operations costs are dramatically higher.</a:t>
            </a:r>
          </a:p>
          <a:p>
            <a:endParaRPr lang="en-US" sz="1000" dirty="0" smtClean="0"/>
          </a:p>
          <a:p>
            <a:r>
              <a:rPr lang="en-US" sz="3000" dirty="0" smtClean="0"/>
              <a:t>“Hamilton's LRT project is 11 km long and runs on the surface of the roadway only and as such a stronger comparison is the Waterloo ION LRT project.”</a:t>
            </a:r>
          </a:p>
          <a:p>
            <a:endParaRPr lang="en-US" sz="1000" dirty="0"/>
          </a:p>
          <a:p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Paul Johnson, Director, Hamilton LRT Office</a:t>
            </a:r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raisethehammer.org/static/images/waterloo_ion_lrt_veh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3091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4648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Waterloo Region ION LRT</a:t>
            </a:r>
          </a:p>
          <a:p>
            <a:pPr algn="ctr"/>
            <a:r>
              <a:rPr lang="en-CA" sz="3600" dirty="0" smtClean="0"/>
              <a:t>Length: 19 km</a:t>
            </a:r>
          </a:p>
          <a:p>
            <a:pPr algn="ctr"/>
            <a:r>
              <a:rPr lang="en-CA" sz="3600" dirty="0" smtClean="0"/>
              <a:t>O&amp;M Cost: $8.5 million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RT alignment at Scott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863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Hamilton LRT</a:t>
            </a:r>
          </a:p>
          <a:p>
            <a:pPr algn="ctr"/>
            <a:r>
              <a:rPr lang="en-CA" sz="3600" dirty="0" smtClean="0"/>
              <a:t>Length: 11 km (to QTC)</a:t>
            </a:r>
          </a:p>
          <a:p>
            <a:pPr algn="ctr"/>
            <a:r>
              <a:rPr lang="en-CA" sz="3600" dirty="0" smtClean="0"/>
              <a:t>Est. O&amp;M Cost: $4.9 million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RT alignment at Scott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863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Hamilton LRT</a:t>
            </a:r>
          </a:p>
          <a:p>
            <a:pPr algn="ctr"/>
            <a:r>
              <a:rPr lang="en-CA" sz="3600" dirty="0" smtClean="0"/>
              <a:t>Length: 14 km (to </a:t>
            </a:r>
            <a:r>
              <a:rPr lang="en-CA" sz="3600" dirty="0" err="1" smtClean="0"/>
              <a:t>Eastgate</a:t>
            </a:r>
            <a:r>
              <a:rPr lang="en-CA" sz="3600" dirty="0" smtClean="0"/>
              <a:t>)</a:t>
            </a:r>
          </a:p>
          <a:p>
            <a:pPr algn="ctr"/>
            <a:r>
              <a:rPr lang="en-CA" sz="3600" dirty="0" smtClean="0"/>
              <a:t>Est. O&amp;M Cost: $6.3 million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533400"/>
          <a:ext cx="8077200" cy="4276725"/>
        </p:xfrm>
        <a:graphic>
          <a:graphicData uri="http://schemas.openxmlformats.org/drawingml/2006/table">
            <a:tbl>
              <a:tblPr/>
              <a:tblGrid>
                <a:gridCol w="1790700"/>
                <a:gridCol w="2171700"/>
                <a:gridCol w="2057400"/>
                <a:gridCol w="2057400"/>
              </a:tblGrid>
              <a:tr h="6096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CA" sz="4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Hamilton B-Line </a:t>
                      </a:r>
                      <a:r>
                        <a:rPr lang="en-CA" sz="4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Corridor Today</a:t>
                      </a:r>
                      <a:endParaRPr lang="en-CA" sz="40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Route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2015 Gross Cost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2015 Revenue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2015 Net Cost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01-King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9.7 Million</a:t>
                      </a:r>
                      <a:endParaRPr lang="en-CA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5.6 Million</a:t>
                      </a:r>
                      <a:endParaRPr lang="en-CA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4.1 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Million</a:t>
                      </a:r>
                      <a:endParaRPr lang="en-CA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05-Delaware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13.7 Million</a:t>
                      </a:r>
                      <a:endParaRPr lang="en-CA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Million</a:t>
                      </a:r>
                      <a:endParaRPr lang="en-CA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Million</a:t>
                      </a:r>
                      <a:endParaRPr lang="en-CA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51-University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 Million</a:t>
                      </a:r>
                      <a:endParaRPr lang="en-CA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Million</a:t>
                      </a:r>
                      <a:endParaRPr lang="en-CA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  <a:r>
                        <a:rPr lang="en-CA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Million</a:t>
                      </a:r>
                      <a:endParaRPr lang="en-CA" sz="20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1" i="0" u="none" strike="noStrike" baseline="0">
                          <a:solidFill>
                            <a:srgbClr val="2E75B6"/>
                          </a:solidFill>
                          <a:latin typeface="Calibri"/>
                        </a:rPr>
                        <a:t>10-B-Line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1" i="0" u="none" strike="noStrike" baseline="0" dirty="0">
                          <a:solidFill>
                            <a:srgbClr val="2E75B6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1" i="0" u="none" strike="noStrike" baseline="0" dirty="0" smtClean="0">
                          <a:solidFill>
                            <a:srgbClr val="2E75B6"/>
                          </a:solidFill>
                          <a:latin typeface="Calibri"/>
                        </a:rPr>
                        <a:t>5.7 Million</a:t>
                      </a:r>
                      <a:endParaRPr lang="en-CA" sz="2000" b="1" i="0" u="none" strike="noStrike" baseline="0" dirty="0">
                        <a:solidFill>
                          <a:srgbClr val="2E75B6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1" i="0" u="none" strike="noStrike" baseline="0" dirty="0">
                          <a:solidFill>
                            <a:srgbClr val="2E75B6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1" i="0" u="none" strike="noStrike" baseline="0" dirty="0" smtClean="0">
                          <a:solidFill>
                            <a:srgbClr val="2E75B6"/>
                          </a:solidFill>
                          <a:latin typeface="Calibri"/>
                        </a:rPr>
                        <a:t>2.1 Million</a:t>
                      </a:r>
                      <a:endParaRPr lang="en-CA" sz="2000" b="1" i="0" u="none" strike="noStrike" baseline="0" dirty="0">
                        <a:solidFill>
                          <a:srgbClr val="2E75B6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1" i="0" u="none" strike="noStrike" baseline="0" dirty="0">
                          <a:solidFill>
                            <a:srgbClr val="2E75B6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1" i="0" u="none" strike="noStrike" baseline="0" dirty="0" smtClean="0">
                          <a:solidFill>
                            <a:srgbClr val="2E75B6"/>
                          </a:solidFill>
                          <a:latin typeface="Calibri"/>
                        </a:rPr>
                        <a:t>3.6 Million</a:t>
                      </a:r>
                      <a:endParaRPr lang="en-CA" sz="2000" b="1" i="0" u="none" strike="noStrike" baseline="0" dirty="0">
                        <a:solidFill>
                          <a:srgbClr val="2E75B6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r" fontAlgn="ctr"/>
                      <a:r>
                        <a:rPr lang="en-CA" sz="20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33.5 Million</a:t>
                      </a:r>
                      <a:endParaRPr lang="en-CA" sz="20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15.3 Million</a:t>
                      </a:r>
                      <a:endParaRPr lang="en-CA" sz="20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CA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18.2 Million</a:t>
                      </a:r>
                      <a:endParaRPr lang="en-CA" sz="2000" b="1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57200"/>
          <a:ext cx="8229600" cy="2912745"/>
        </p:xfrm>
        <a:graphic>
          <a:graphicData uri="http://schemas.openxmlformats.org/drawingml/2006/table">
            <a:tbl>
              <a:tblPr/>
              <a:tblGrid>
                <a:gridCol w="3962400"/>
                <a:gridCol w="42672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Comparison: Express Bus vs. LRT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CA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System</a:t>
                      </a:r>
                      <a:endParaRPr lang="en-CA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Operating Cost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LRT to </a:t>
                      </a:r>
                      <a:r>
                        <a:rPr lang="en-US" sz="3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Eastgate</a:t>
                      </a:r>
                      <a:endParaRPr lang="en-US" sz="3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$6.3 </a:t>
                      </a:r>
                      <a:r>
                        <a:rPr lang="en-CA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CA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LRT </a:t>
                      </a:r>
                      <a:r>
                        <a:rPr lang="en-CA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</a:t>
                      </a:r>
                      <a:r>
                        <a:rPr lang="en-CA" sz="3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Queenston</a:t>
                      </a:r>
                      <a:endParaRPr lang="en-CA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$4.9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Current B-Line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$5.7 Million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mewood Suites and 150 Main at dusk (RTH file photo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</a:rPr>
              <a:t>40 </a:t>
            </a:r>
            <a:r>
              <a:rPr lang="en-US" sz="3100" b="1" dirty="0">
                <a:solidFill>
                  <a:schemeClr val="tx2">
                    <a:lumMod val="50000"/>
                  </a:schemeClr>
                </a:solidFill>
              </a:rPr>
              <a:t>Bay </a:t>
            </a:r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</a:rPr>
              <a:t>South: $18,000 » $</a:t>
            </a:r>
            <a:r>
              <a:rPr lang="en-US" sz="3100" b="1" dirty="0">
                <a:solidFill>
                  <a:schemeClr val="tx2">
                    <a:lumMod val="50000"/>
                  </a:schemeClr>
                </a:solidFill>
              </a:rPr>
              <a:t>390,000 </a:t>
            </a:r>
            <a:endParaRPr lang="en-US" sz="3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</a:rPr>
              <a:t>150 </a:t>
            </a:r>
            <a:r>
              <a:rPr lang="en-US" sz="3100" b="1" dirty="0">
                <a:solidFill>
                  <a:schemeClr val="tx2">
                    <a:lumMod val="50000"/>
                  </a:schemeClr>
                </a:solidFill>
              </a:rPr>
              <a:t>Main </a:t>
            </a:r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</a:rPr>
              <a:t>West: $</a:t>
            </a:r>
            <a:r>
              <a:rPr lang="en-US" sz="3100" b="1" dirty="0">
                <a:solidFill>
                  <a:schemeClr val="tx2">
                    <a:lumMod val="50000"/>
                  </a:schemeClr>
                </a:solidFill>
              </a:rPr>
              <a:t>38,000 </a:t>
            </a:r>
            <a:r>
              <a:rPr lang="en-US" sz="3100" b="1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en-US" sz="3100" b="1" dirty="0">
                <a:solidFill>
                  <a:schemeClr val="tx2">
                    <a:lumMod val="50000"/>
                  </a:schemeClr>
                </a:solidFill>
              </a:rPr>
              <a:t>$510,000 </a:t>
            </a:r>
            <a:endParaRPr lang="en-US" sz="31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Total</a:t>
            </a:r>
            <a:r>
              <a:rPr lang="en-US" sz="3600" dirty="0" smtClean="0">
                <a:solidFill>
                  <a:srgbClr val="008000"/>
                </a:solidFill>
              </a:rPr>
              <a:t>: </a:t>
            </a:r>
            <a:r>
              <a:rPr lang="en-US" sz="3600" b="1" dirty="0" smtClean="0">
                <a:solidFill>
                  <a:srgbClr val="008000"/>
                </a:solidFill>
              </a:rPr>
              <a:t>$56,000 »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b="1" dirty="0">
                <a:solidFill>
                  <a:srgbClr val="008000"/>
                </a:solidFill>
              </a:rPr>
              <a:t>$900,000 </a:t>
            </a:r>
            <a:endParaRPr lang="en-CA" sz="3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an.mcgreal\Desktop\images\animated_map_downtown_hamilton_core_with_lrt_and_properti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63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029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Tens of millions of dollars in new property tax assessment in just the downtown core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584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Bell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McGreal</dc:creator>
  <cp:lastModifiedBy>Ryan McGreal</cp:lastModifiedBy>
  <cp:revision>77</cp:revision>
  <dcterms:created xsi:type="dcterms:W3CDTF">2017-04-12T14:12:05Z</dcterms:created>
  <dcterms:modified xsi:type="dcterms:W3CDTF">2017-04-13T18:23:12Z</dcterms:modified>
</cp:coreProperties>
</file>